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277" r:id="rId4"/>
    <p:sldId id="264" r:id="rId5"/>
    <p:sldId id="269" r:id="rId6"/>
    <p:sldId id="270" r:id="rId7"/>
    <p:sldId id="268" r:id="rId8"/>
    <p:sldId id="278" r:id="rId9"/>
    <p:sldId id="279" r:id="rId10"/>
    <p:sldId id="272" r:id="rId11"/>
    <p:sldId id="271" r:id="rId12"/>
    <p:sldId id="281" r:id="rId13"/>
    <p:sldId id="282" r:id="rId14"/>
  </p:sldIdLst>
  <p:sldSz cx="12192000" cy="6858000"/>
  <p:notesSz cx="6761163" cy="99425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  <p15:guide id="5" pos="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553"/>
    <a:srgbClr val="060AAA"/>
    <a:srgbClr val="1E3ADA"/>
    <a:srgbClr val="6C92E1"/>
    <a:srgbClr val="4472C4"/>
    <a:srgbClr val="8335E5"/>
    <a:srgbClr val="16286E"/>
    <a:srgbClr val="7BEBD8"/>
    <a:srgbClr val="6B8DE1"/>
    <a:srgbClr val="631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52" autoAdjust="0"/>
  </p:normalViewPr>
  <p:slideViewPr>
    <p:cSldViewPr snapToGrid="0" showGuides="1">
      <p:cViewPr>
        <p:scale>
          <a:sx n="100" d="100"/>
          <a:sy n="100" d="100"/>
        </p:scale>
        <p:origin x="-246" y="-72"/>
      </p:cViewPr>
      <p:guideLst>
        <p:guide orient="horz" pos="2064"/>
        <p:guide pos="3840"/>
        <p:guide pos="456"/>
        <p:guide pos="7200"/>
        <p:guide pos="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2172" y="-90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pPr rtl="0"/>
              <a:t>19.10.2021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924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9931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604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158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843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249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00">
              <a:srgbClr val="6C92E1"/>
            </a:gs>
            <a:gs pos="53000">
              <a:srgbClr val="D4DEFF"/>
            </a:gs>
            <a:gs pos="0">
              <a:srgbClr val="4472C4"/>
            </a:gs>
            <a:gs pos="100000">
              <a:srgbClr val="4472C4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pPr rtl="0"/>
              <a:t>19.10.2021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k.rosreestr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gosuslugi.ru/" TargetMode="External"/><Relationship Id="rId4" Type="http://schemas.openxmlformats.org/officeDocument/2006/relationships/hyperlink" Target="https://spv.kadastr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k.rosreestr.ru/" TargetMode="External"/><Relationship Id="rId7" Type="http://schemas.microsoft.com/office/2007/relationships/hdphoto" Target="../media/hdphoto1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1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spv.kadastr.ru/" TargetMode="External"/><Relationship Id="rId4" Type="http://schemas.openxmlformats.org/officeDocument/2006/relationships/hyperlink" Target="https://lk.rosreestr.ru/" TargetMode="External"/><Relationship Id="rId9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4.jpeg"/><Relationship Id="rId4" Type="http://schemas.openxmlformats.org/officeDocument/2006/relationships/hyperlink" Target="https://pkk.rosreest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suslugi.ru/" TargetMode="External"/><Relationship Id="rId5" Type="http://schemas.openxmlformats.org/officeDocument/2006/relationships/hyperlink" Target="https://spv.kadastr.ru/" TargetMode="External"/><Relationship Id="rId4" Type="http://schemas.openxmlformats.org/officeDocument/2006/relationships/hyperlink" Target="https://lk.rosreestr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spv.kadastr.ru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hyperlink" Target="https://gosuslugi.ru/" TargetMode="External"/><Relationship Id="rId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lk.rosreestr.ru/" TargetMode="External"/><Relationship Id="rId7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7691" y="592282"/>
            <a:ext cx="10225969" cy="86416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БЫСТРО, НЕ ВЫХОДЯ  ИЗ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ПО СНИЖЕННОЙ ЦЕНЕ,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СВЕДЕНИЯ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ОБЪЕКТАХ НЕДВИЖИМОСТИ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ПРАВООБЛАДАТЕЛЯХ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218338" y="1762988"/>
            <a:ext cx="5058395" cy="754012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87" y="1820534"/>
            <a:ext cx="514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СВЕДЕНИЯ ПРЕДОСТАВЛЯЮТСЯ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135330" y="3572092"/>
            <a:ext cx="5058395" cy="690562"/>
          </a:xfrm>
          <a:prstGeom prst="downArrowCallout">
            <a:avLst/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76083" y="3594742"/>
            <a:ext cx="524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СВЕДЕНИЯ ИЗ ЕГРН МОЖНО ПОЛУЧИТЬ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5188" y="4389213"/>
            <a:ext cx="63801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сайте Росреестра: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lk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rosreestr.ru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сайте ФГБУ «Федеральная кадастровая палата Росреестра»: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4"/>
              </a:rPr>
              <a:t>https://spv.kadastr.ru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5"/>
              </a:rPr>
              <a:t>https://gosuslugi.ru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7100" y="2517000"/>
            <a:ext cx="409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виде выписок из ЕГРН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виде копий документов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виде кадастрового плана территории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6733" y="585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1" y="196364"/>
            <a:ext cx="1193800" cy="10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7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0" y="193903"/>
            <a:ext cx="680212" cy="55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1201" y="1104405"/>
            <a:ext cx="11244118" cy="5355772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090" y="753716"/>
            <a:ext cx="1162669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ВЫПИСКА О ПРАВАХ ОТДЕЛЬНОГО ЛИЦА НА ИМЕВШИЕСЯ (ИМЕЮЩИЕСЯ) У НЕГО ОБЪЕКТЫ НЕДВИЖИМОСТИ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содержит сведения об объектах недвижимости принадлежащих (принадлежавших) определенному лицу: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 объекта недвижимости, кадастровый номер, адрес, площадь, назначение;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 права, доля в праве;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дата, номер и основание государственной регистрации;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 государственной регистрации прекращения права;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ограничения прав или обременения объекта недвижимости.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запросе сведений из ЕГРН в виде выписки о правах отдельного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 на имевшиеся (имеющиеся) у него объекты недвижимости необходимо указать: 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необходима по объектам недвижимости, расположенным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определенного субъекта (субъектов) РФ или на всей территории РФ;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дату, по состоянию на которую запрашиваются сведения,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либо период, за который запрашиваются сведения.</a:t>
            </a:r>
            <a:endParaRPr lang="ru-RU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внимание, что ф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орма выписки о правах отдельного лица на имевшиеся (имеющиеся) у него объекты недвижимости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предусматривает графу «Дата прекращения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права и обременения объекта недвижимости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Соответственно,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запросе о предоставлении сведений из ЕГРН указан период, в выписку будут включены сведения обо всех зарегистрированных правах, ограничениях прав и обременениях объекта недвижимости, которые являлись актуальными в течение указанного периода, в том числе и запись о погашенной ипотеке в силу закона.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BECC66-B4E6-4E67-A2D3-280609D54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67" y="2063845"/>
            <a:ext cx="3351051" cy="3117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1573" y="236038"/>
            <a:ext cx="759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КРАТКОЕ СОДЕРЖАНИЕ ОСНОВНЫХ ВЫПИСОК </a:t>
            </a:r>
            <a:r>
              <a:rPr lang="ru-RU" sz="2000" b="1" dirty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ИЗ ЕГРН</a:t>
            </a:r>
          </a:p>
        </p:txBody>
      </p:sp>
    </p:spTree>
    <p:extLst>
      <p:ext uri="{BB962C8B-B14F-4D97-AF65-F5344CB8AC3E}">
        <p14:creationId xmlns:p14="http://schemas.microsoft.com/office/powerpoint/2010/main" val="29242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0" y="193903"/>
            <a:ext cx="680212" cy="55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3196" y="850883"/>
            <a:ext cx="11244118" cy="200544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ВЫПИСКА О КАДАСТРОВОЙ СТОИМОСТИ ОБЪЕКТА НЕДВИЖИМОСТИ</a:t>
            </a:r>
          </a:p>
          <a:p>
            <a:pPr algn="just">
              <a:lnSpc>
                <a:spcPct val="10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объекта недвижимости, его кадастровый номер, адрес;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Кадастровая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стоимость объекта недвижимости по состоянию на дату, указанную в запросе о предоставлении сведений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ЕГРН;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Дата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утверждения кадастровой стоимости, реквизиты акта об утверждении, дата внесения сведений о кадастровой стоимости в ЕГРН, дата, по состоянию на которую она определена, дата начала применения. </a:t>
            </a:r>
          </a:p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528B93B-3CED-46AC-AA6C-8C3B8F79D456}"/>
              </a:ext>
            </a:extLst>
          </p:cNvPr>
          <p:cNvSpPr txBox="1">
            <a:spLocks/>
          </p:cNvSpPr>
          <p:nvPr/>
        </p:nvSpPr>
        <p:spPr>
          <a:xfrm>
            <a:off x="473941" y="3322277"/>
            <a:ext cx="11244118" cy="200544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C50343-2E16-42E6-9B14-2B4C7A8A9368}"/>
              </a:ext>
            </a:extLst>
          </p:cNvPr>
          <p:cNvSpPr txBox="1"/>
          <p:nvPr/>
        </p:nvSpPr>
        <p:spPr>
          <a:xfrm>
            <a:off x="663196" y="2712637"/>
            <a:ext cx="472954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о кадастровой стоимости объекта недвижимости можно получить в Личном кабинете на сайте Росреестра  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b="1" dirty="0" err="1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lk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.rosreestr.ru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этом, сайт предоставляет возможность при заполнении формы запроса указать сразу несколько объектов недвижимости, по которым необходимо запросить выписки, выбрав «Добавить объект недвижимости».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завершения оформления запроса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каждого объекта будет сформирована отдельная заявка, и на каждый объект недвижимости Вы получите отдельную выписку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кадастровой стоимости.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AA626-EFF4-415A-8C9E-2A6D36749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10" y="2374201"/>
            <a:ext cx="3569617" cy="2273950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37FA2DD1-7597-4B1B-B99F-CB50ACFF19D3}"/>
              </a:ext>
            </a:extLst>
          </p:cNvPr>
          <p:cNvSpPr/>
          <p:nvPr/>
        </p:nvSpPr>
        <p:spPr>
          <a:xfrm>
            <a:off x="5848873" y="3247225"/>
            <a:ext cx="1036948" cy="527901"/>
          </a:xfrm>
          <a:prstGeom prst="rightArrow">
            <a:avLst/>
          </a:prstGeom>
          <a:solidFill>
            <a:srgbClr val="1E3ADA"/>
          </a:solidFill>
          <a:ln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6C7E839-A19D-4DEB-9164-5F52E639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94" y="4821056"/>
            <a:ext cx="4186848" cy="1923454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2B3E2FCB-8C06-42C6-80B1-5F53F3C8CB1C}"/>
              </a:ext>
            </a:extLst>
          </p:cNvPr>
          <p:cNvSpPr/>
          <p:nvPr/>
        </p:nvSpPr>
        <p:spPr>
          <a:xfrm>
            <a:off x="5848873" y="5327717"/>
            <a:ext cx="1036948" cy="527901"/>
          </a:xfrm>
          <a:prstGeom prst="rightArrow">
            <a:avLst/>
          </a:prstGeom>
          <a:solidFill>
            <a:srgbClr val="1E3ADA"/>
          </a:solidFill>
          <a:ln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9447" y="189739"/>
            <a:ext cx="759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КРАТКОЕ СОДЕРЖАНИЕ ОСНОВНЫХ ВЫПИСОК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ЕГРН</a:t>
            </a:r>
          </a:p>
        </p:txBody>
      </p:sp>
    </p:spTree>
    <p:extLst>
      <p:ext uri="{BB962C8B-B14F-4D97-AF65-F5344CB8AC3E}">
        <p14:creationId xmlns:p14="http://schemas.microsoft.com/office/powerpoint/2010/main" val="33507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" y="86405"/>
            <a:ext cx="1340724" cy="11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83482" y="266489"/>
            <a:ext cx="701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СПРАВОЧНАЯ ИНФОРМАЦИЯ: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МОЖНО ПОСМОТРЕТЬ СВЕДЕНИЯ ОБ ОБЪЕКТЕ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БЕСПЛАТНО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4379" y="1402730"/>
            <a:ext cx="5905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0" u="sng" dirty="0">
                <a:solidFill>
                  <a:srgbClr val="2A2D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СПРАВОЧНАЯ ИНФОРМАЦИЯ ПО ОБЪЕКТАМ НЕДВИЖИМОСТИ В РЕЖИМЕ ONLINE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ЛИЧНОМ КАБИНЕТЕ НА САЙТЕ РОСРЕЕСТРА: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b="1" dirty="0" err="1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lk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.</a:t>
            </a:r>
            <a:r>
              <a:rPr lang="ru-RU" b="1" dirty="0" err="1" smtClean="0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rosreestr.ru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(авторизация не является обязательной)</a:t>
            </a: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79118" y="1364685"/>
            <a:ext cx="5768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СЕРВИС ПРЕДОСТАВЛЕНИЯ ВЫПИСОК ИЗ ЕГРН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САЙТЕ ФГБУ «ФЕДЕРАЛЬНАЯ КАДАСТРОВАЯ ПАЛАТА  РОСРЕЕСТРА»: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5"/>
              </a:rPr>
              <a:t>://spv.kadastr.ru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840179" y="152799"/>
            <a:ext cx="7060573" cy="1846858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2EE685-9798-40E5-A03E-9DDC73B02A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42" y="2471593"/>
            <a:ext cx="3782908" cy="1700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C05875-4C24-44AB-A236-28889864AC11}"/>
              </a:ext>
            </a:extLst>
          </p:cNvPr>
          <p:cNvSpPr txBox="1"/>
          <p:nvPr/>
        </p:nvSpPr>
        <p:spPr>
          <a:xfrm>
            <a:off x="7640153" y="4172470"/>
            <a:ext cx="472954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Поиск объекта недвижимости осуществляется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 адресу или кадастровому номеру.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Здесь Вы найдете следующие сведения: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адрес и кадастровый номер;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вид и наименование;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кадастровая стоимость;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площадь.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34CFA7-59FB-4059-8B7E-86B479333216}"/>
              </a:ext>
            </a:extLst>
          </p:cNvPr>
          <p:cNvSpPr txBox="1"/>
          <p:nvPr/>
        </p:nvSpPr>
        <p:spPr>
          <a:xfrm>
            <a:off x="155863" y="4415784"/>
            <a:ext cx="698269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Поиск объекта недвижимости осуществляется по адресу </a:t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и кадастровому номеру, по номеру права, по номеру ограничения права, </a:t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 ранее присвоенному номеру. Здесь Вы найдете следующие сведения: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адрес, кадастровый номер и дата его присвоения;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статус;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вид, назначение, 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 в отношении земельного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стоимость;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этажей, номер этажа;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правах и ограничениях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обременениях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вид, номер и дата государственной регистрации).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A635BF-3ADC-4158-87EB-22C326BF0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5" y="2673097"/>
            <a:ext cx="2849135" cy="1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" y="193903"/>
            <a:ext cx="1557963" cy="12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0359" y="313189"/>
            <a:ext cx="6345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СПРАВОЧНАЯ ИНФОРМАЦИЯ: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МОЖНО ПОСМОТРЕТЬ СВЕДЕНИЯ ОБ ОБЪЕКТЕ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БЕСПЛАТНО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2033" y="2064450"/>
            <a:ext cx="59059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b="1" u="sng" dirty="0" smtClean="0">
              <a:solidFill>
                <a:srgbClr val="2A2D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2A2D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</a:t>
            </a:r>
            <a:r>
              <a:rPr lang="ru-RU" sz="1600" b="1" u="sng" dirty="0">
                <a:solidFill>
                  <a:srgbClr val="2A2D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КАРТА </a:t>
            </a:r>
            <a:endParaRPr lang="ru-RU" sz="1600" b="1" i="0" u="sng" dirty="0">
              <a:solidFill>
                <a:srgbClr val="2A2D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САЙТЕ РОСРЕЕСТРА: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https://pkk.rosreestr.ru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710666" y="217592"/>
            <a:ext cx="6842415" cy="1846858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975BB3-CDCB-4B86-9534-62DAD042171B}"/>
              </a:ext>
            </a:extLst>
          </p:cNvPr>
          <p:cNvSpPr txBox="1"/>
          <p:nvPr/>
        </p:nvSpPr>
        <p:spPr>
          <a:xfrm>
            <a:off x="180969" y="3231240"/>
            <a:ext cx="497689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Поиск объекта недвижимости осуществляется </a:t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по адресу или кадастровому номеру. </a:t>
            </a:r>
          </a:p>
          <a:p>
            <a:pPr marL="285750" indent="-285750"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Здесь Вы найдете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следующие сведения: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вид объекта недвижимости (земельный участок, здание, сооружение, объект незавершенного строительства, единый недвижимый комплекс);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кадастровый номер, адрес;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площадь;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категория земель в отношении земельного участка, разрешенное использование;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назначение зданий и сооружений;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кадастровая стоимость;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сведения о форме собственности на объекты недвижимости;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76FEC7-7BC9-4637-8512-9889B418EAD8}"/>
              </a:ext>
            </a:extLst>
          </p:cNvPr>
          <p:cNvSpPr txBox="1"/>
          <p:nvPr/>
        </p:nvSpPr>
        <p:spPr>
          <a:xfrm>
            <a:off x="7064635" y="4155416"/>
            <a:ext cx="497689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раницы земельных участков, контуры зданий, сооружений и объектов незавершенного строительства;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граница, границы между субъектами РФ, границы муниципальных образований и населенных пунктов;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зон с особыми условиями использования территории, территориальных и других зон.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714600-45BE-465B-B730-38D28771D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80" y="2255070"/>
            <a:ext cx="3569082" cy="1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" y="193903"/>
            <a:ext cx="1557963" cy="12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85853" y="1952596"/>
            <a:ext cx="57689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 правах отдельного лица на имевшиеся (имеющиеся) у него объекты недвижимости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Выписки о признании правообладателя недееспособным или ограниченно дееспособным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 содержании правоустанавливающих документов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Выписки о дате получения органом регистрации прав заявления о государственном кадастровом учете и (или) государственной регистрации прав и прилагаемых к нему документов</a:t>
            </a:r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Справки о лицах, получивших сведения об объекте недвижимости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Копий документов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867" y="398084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ИЗ ЕГРН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9938" y="1157503"/>
            <a:ext cx="590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ОБЩЕДОСТУПНЫЕ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предоставляются в виде: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423" y="1977552"/>
            <a:ext cx="59728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 кадастровой стоимости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об основных характеристиках и зарегистрированных правах на объект недвижимости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об объекте недвижимости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 переходе прав на объект недвижимости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Выписки о зарегистрированных договорах участия в долевом строительстве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Выписки о зоне с особыми условиями использования территорий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Выписки 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границе между субъектами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границе муниципального образования и границе населенного пункта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Кадастрового плана территории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5853" y="1188899"/>
            <a:ext cx="576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ОГРАНИЧЕННОГО ДОСТУПА </a:t>
            </a:r>
          </a:p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предоставляются в виде: 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830945" y="397025"/>
            <a:ext cx="6339407" cy="754012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Выноска со стрелкой вниз 24">
            <a:extLst>
              <a:ext uri="{FF2B5EF4-FFF2-40B4-BE49-F238E27FC236}">
                <a16:creationId xmlns:a16="http://schemas.microsoft.com/office/drawing/2014/main" xmlns="" id="{3AFB41D0-84A4-4D51-AD86-02D61A3584EF}"/>
              </a:ext>
            </a:extLst>
          </p:cNvPr>
          <p:cNvSpPr/>
          <p:nvPr/>
        </p:nvSpPr>
        <p:spPr>
          <a:xfrm>
            <a:off x="1516835" y="5167322"/>
            <a:ext cx="2651524" cy="380830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CAF735-B1E6-4682-A1D2-DB3A5000E6B0}"/>
              </a:ext>
            </a:extLst>
          </p:cNvPr>
          <p:cNvSpPr txBox="1"/>
          <p:nvPr/>
        </p:nvSpPr>
        <p:spPr>
          <a:xfrm>
            <a:off x="1470537" y="5101484"/>
            <a:ext cx="26038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</p:txBody>
      </p:sp>
      <p:sp>
        <p:nvSpPr>
          <p:cNvPr id="23" name="Выноска со стрелкой вниз 24">
            <a:extLst>
              <a:ext uri="{FF2B5EF4-FFF2-40B4-BE49-F238E27FC236}">
                <a16:creationId xmlns:a16="http://schemas.microsoft.com/office/drawing/2014/main" xmlns="" id="{927191C7-BFCC-4389-AFFA-01599190D531}"/>
              </a:ext>
            </a:extLst>
          </p:cNvPr>
          <p:cNvSpPr/>
          <p:nvPr/>
        </p:nvSpPr>
        <p:spPr>
          <a:xfrm>
            <a:off x="7585368" y="5152924"/>
            <a:ext cx="2651524" cy="380830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1B3CA7-A703-4E47-9BE5-249644483209}"/>
              </a:ext>
            </a:extLst>
          </p:cNvPr>
          <p:cNvSpPr txBox="1"/>
          <p:nvPr/>
        </p:nvSpPr>
        <p:spPr>
          <a:xfrm>
            <a:off x="7539225" y="5065481"/>
            <a:ext cx="272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4BB65E3-589C-4FCC-8C7C-8372CCE87ECF}"/>
              </a:ext>
            </a:extLst>
          </p:cNvPr>
          <p:cNvSpPr txBox="1"/>
          <p:nvPr/>
        </p:nvSpPr>
        <p:spPr>
          <a:xfrm>
            <a:off x="1470537" y="5772209"/>
            <a:ext cx="272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любым лицам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E0B0CC-A5D4-4AC6-98A6-6AE393A600EF}"/>
              </a:ext>
            </a:extLst>
          </p:cNvPr>
          <p:cNvSpPr txBox="1"/>
          <p:nvPr/>
        </p:nvSpPr>
        <p:spPr>
          <a:xfrm>
            <a:off x="6327173" y="5649217"/>
            <a:ext cx="523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Самим правообладателям или их законным представителям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Лицам, получившим доверенность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правообладателя, его законного представителя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6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" y="193903"/>
            <a:ext cx="1557963" cy="12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3504" y="3028677"/>
            <a:ext cx="5738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            Можно получить: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основных характеристиках и зарегистрированных правах на объект недвижимости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об объекте недвижимости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о переходе прав на объект недвижимости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о зарегистрированных договорах участия в долевом строительстве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Кадастровый план территории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2399" y="446798"/>
            <a:ext cx="2298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ДОСТУПНОСТЬ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731" y="1875090"/>
            <a:ext cx="59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ЛИЧНЫЙ КАБИНЕТ НА САЙТЕ РОСРЕЕСТРА: 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lk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.rosreestr.ru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731" y="2558395"/>
            <a:ext cx="597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Можно получить все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виды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выписок и иных документов.</a:t>
            </a:r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3002" y="1878329"/>
            <a:ext cx="5768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СЕРВИС ПРЕДОСТАВЛЕНИЯ ВЫПИСОК ИЗ ЕГРН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 САЙТЕ ФГБУ «ФЕДЕРАЛЬНАЯ КАДАСТРОВАЯ ПАЛАТА  РОСРЕЕСТРА»: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/>
              </a:rPr>
              <a:t>://spv.kadastr.ru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4348" y="3429000"/>
            <a:ext cx="470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САЙТ ГОСУСЛУГ: 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6"/>
              </a:rPr>
              <a:t>https://gosuslugi.ru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2457" y="4075331"/>
            <a:ext cx="5738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          Можно получить: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основных характеристиках и зарегистрированных правах на объект недвижимости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об объекте недвижимости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о переходе прав на объект недвижимости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1782232" y="408242"/>
            <a:ext cx="9254107" cy="785163"/>
          </a:xfrm>
          <a:prstGeom prst="downArrowCallout">
            <a:avLst>
              <a:gd name="adj1" fmla="val 20314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075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139" y="352867"/>
            <a:ext cx="7895895" cy="76517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ПОЛУЧИТЬ СВЕДЕНИЯ ИЗ ЕГРН НА САЙТЕ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ФГБУ «ФЕДЕРАЛЬНАЯ КАДАСТРОВАЯ ПАЛАТА РОСРЕЕСТРА»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посредством СЕРВИСА ПРЕДОСТАВЛЕНИЯ ВЫПИСОК ИЗ ЕГРН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1" y="193903"/>
            <a:ext cx="1316044" cy="108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9890" y="3220454"/>
            <a:ext cx="35684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Зайдите на сайт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spv.kadastr.ru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работы с сервисом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осуществите вход: необходимо внести данные, используемые при входе в Личный кабинет сайта Госуслуг.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2345" y="3204918"/>
            <a:ext cx="4261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Введите адрес или кадастровый номер запрашиваемого объекта недвижимости.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Выберите объект.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51127" y="3198279"/>
            <a:ext cx="2828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Выберите необходимый вид выписки из ЕГРН.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Перейдите в «Корзину».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05" y="6406110"/>
            <a:ext cx="3025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Выберите «Оформить заказ».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3893" y="4605449"/>
            <a:ext cx="459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Укажите адрес электронной почты.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Оплатите услугу банковской картой.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Итог.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Ссылка на электронный документ, подготовленный по итогам рассмотрения запроса, будет направлена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указанный адрес электронной почты.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31B3BC-9346-4FD7-A01A-ECEC4F4CC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6" y="904389"/>
            <a:ext cx="1606546" cy="2306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DD18C6-B6E4-41C7-B7B9-FDB6A4CB3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49" y="1196270"/>
            <a:ext cx="3967507" cy="19304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F3A2D11-BEB5-4E1F-8663-01A5EE92A1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48" y="1439160"/>
            <a:ext cx="3729797" cy="16875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6C838DA-1C3D-4DDD-9C7E-DB96D47FCB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" y="4636622"/>
            <a:ext cx="3237714" cy="17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5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1" y="193903"/>
            <a:ext cx="890885" cy="73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87202" y="449342"/>
            <a:ext cx="7895895" cy="76517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ПОЛУЧИТЬ ВЫПИСКУ ИЗ ЕГРН НА САЙТЕ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E3ADA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kurgak\Desktop\Выписки\госуслуги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1" y="1214518"/>
            <a:ext cx="3629265" cy="14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urgak\Desktop\Выписки\госуслуги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1214518"/>
            <a:ext cx="3510414" cy="14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urgak\Desktop\Выписки\госуслуги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58" y="1214518"/>
            <a:ext cx="3175225" cy="14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urgak\Desktop\Выписки\госуслуги\4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1" b="7050"/>
          <a:stretch/>
        </p:blipFill>
        <p:spPr bwMode="auto">
          <a:xfrm>
            <a:off x="182923" y="3876083"/>
            <a:ext cx="3724786" cy="14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0921" y="2706559"/>
            <a:ext cx="4068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Зайдите на сайт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11"/>
              </a:rPr>
              <a:t>https://gosuslugi.ru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Осуществите вход в Личный кабинет.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Выберите «Услуги», «Органы власти», «Росреестр».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92906" y="2688282"/>
            <a:ext cx="371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Перейдите в раздел  «Предоставление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сведений, содержащихся в ЕГРН».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06038" y="2706559"/>
            <a:ext cx="354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Выберите необходимый вид выписки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ЕГРН.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4747" y="5454551"/>
            <a:ext cx="3881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5.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Выберите «Получить услугу».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Заполните электронную форму запроса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нажмите «Подать заявление».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1370" y="5454551"/>
            <a:ext cx="35104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разделе «Платежи» будет выставлен счет на оплату услуги.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произвести оплату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течение семи календарных дней со дня подачи запроса.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7115" y="5454551"/>
            <a:ext cx="380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Итог.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Электронный документ, подготовленный по итогам рассмотрения запроса, будет размещен в Личном кабинете на сайте Госуслуг.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3F661E-E8C1-4500-B6A7-EA67E71D5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3" y="3584215"/>
            <a:ext cx="3784161" cy="18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0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699" y="225426"/>
            <a:ext cx="10452100" cy="712725"/>
          </a:xfrm>
        </p:spPr>
        <p:txBody>
          <a:bodyPr>
            <a:normAutofit/>
          </a:bodyPr>
          <a:lstStyle/>
          <a:p>
            <a:pPr lvl="0" algn="ctr"/>
            <a:r>
              <a:rPr lang="ru-RU" sz="2000" dirty="0">
                <a:solidFill>
                  <a:srgbClr val="030553"/>
                </a:solidFill>
                <a:latin typeface="Times New Roman" pitchFamily="18" charset="0"/>
                <a:cs typeface="Times New Roman" pitchFamily="18" charset="0"/>
              </a:rPr>
              <a:t>КАК ПОЛУЧИТЬ ВЫПИСКУ ИЗ ЕГРН </a:t>
            </a:r>
            <a:br>
              <a:rPr lang="ru-RU" sz="2000" dirty="0">
                <a:solidFill>
                  <a:srgbClr val="0305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30553"/>
                </a:solidFill>
                <a:latin typeface="Times New Roman" pitchFamily="18" charset="0"/>
                <a:cs typeface="Times New Roman" pitchFamily="18" charset="0"/>
              </a:rPr>
              <a:t>В ЛИЧНОМ КАБИНЕТЕ НА САЙТЕ РОСРЕЕСТРА </a:t>
            </a:r>
            <a:endParaRPr lang="ru-RU" b="1" dirty="0">
              <a:solidFill>
                <a:srgbClr val="03055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0" y="193903"/>
            <a:ext cx="680212" cy="55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3415" y="2567758"/>
            <a:ext cx="3048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Зайдите на сайт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lk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.rosreestr.ru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Осуществите вход в Личный кабинет: необходимо внести данные используемые при входе в Личный кабинет сайта Госуслуг.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5278" y="2567758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Выберите «Предоставление сведений ЕГРН».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56060" y="2521591"/>
            <a:ext cx="2980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Выберите услугу (вид запрашиваемых сведений).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873" y="4032627"/>
            <a:ext cx="40285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Заполните электронную форму запроса: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сведения о заявителе (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заявителя, данные заявителя и т.д.);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запрашиваемые сведения (здесь необходимо указать вид запрашиваемых сведений, а также адрес электронной почты);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необходимости прикрепите документы.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Нажмите «Далее».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Осуществите предварительный просмотр  заполненного запроса и нажмите «Далее».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21450" y="3090978"/>
            <a:ext cx="655167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6. Только при запросе сведений ограниченного доступа!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Подпишите запрос: для подписания запросов требуется заранее получить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установить на компьютер сертификат электронной подписи. Получить сертификат можно в любом аккредитованном удостоверяющем центре (перечень удостоверяющих центров опубликован на сайте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Отправьте запрос в ведомство.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Шаг 8.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рган регистрации прав в момент обращения направляет заявителю сообщение с указанием уникального идентификатора начисления на адрес электронной почты, указанный в запросе.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вкладке «Мои заявки» Личного кабинета Вы можете просмотреть и скачать квитанцию.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произвести оплату в течение семи календарных дней со дня подачи запроса.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Итог.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Ссылка на электронный документ, подготовленный по итогам рассмотрения запроса, будет направлена на указанный адрес электронной почты.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C5AA06-DA89-4B16-A91D-41060B62E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6" y="924648"/>
            <a:ext cx="2885185" cy="15834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6E97C2-6CEC-499D-BDB2-EE84DA20AE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74" y="924648"/>
            <a:ext cx="3009905" cy="15322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7738023-4C24-49A0-AE41-BB725019D3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12" y="298542"/>
            <a:ext cx="1557922" cy="2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80284" y="4829941"/>
            <a:ext cx="546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7306" y="247390"/>
            <a:ext cx="1018572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ПЛАТА ЗА ПРЕДОСТАВЛЕНИЕ СВЕДЕНИЙ </a:t>
            </a:r>
            <a:r>
              <a:rPr lang="ru-RU" sz="2000" b="1" dirty="0" smtClean="0">
                <a:ln w="1270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ЕГРН В </a:t>
            </a:r>
            <a:r>
              <a:rPr lang="ru-RU" sz="2000" b="1" dirty="0">
                <a:ln w="1270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ЭЛЕКТРОННОМ ВИДЕ</a:t>
            </a:r>
            <a:endParaRPr lang="ru-RU" sz="2000" dirty="0">
              <a:ln>
                <a:solidFill>
                  <a:srgbClr val="4472C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5777"/>
              </p:ext>
            </p:extLst>
          </p:nvPr>
        </p:nvGraphicFramePr>
        <p:xfrm>
          <a:off x="643757" y="774612"/>
          <a:ext cx="11209282" cy="5871920"/>
        </p:xfrm>
        <a:graphic>
          <a:graphicData uri="http://schemas.openxmlformats.org/drawingml/2006/table">
            <a:tbl>
              <a:tblPr/>
              <a:tblGrid>
                <a:gridCol w="6345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выписок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Юридические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9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об основных характеристиках и зарегистрированных правах на объект недвижимости 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об объекте недвижимости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50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 переходе прав на объект недвижимости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6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 кадастровой стоимости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бесплатно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бесплатно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5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 зарегистрированных договорах участия в долевом строительстве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6535">
                <a:tc row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из Единого государственного реестра недвижимости о правах отдельного лица на имевшиеся (имеющиеся) у него объекты недвижимости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территории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 субъекта РФ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территории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субъекта РФ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17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территории РФ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территории РФ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 зоне с особыми условиями использования территорий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Выписка о содержании правоустанавливающих  документов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98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Копии документов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170 до 580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 до 1110</a:t>
                      </a:r>
                    </a:p>
                  </a:txBody>
                  <a:tcPr marL="39371" marR="39371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1" y="170505"/>
            <a:ext cx="910462" cy="9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8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0" y="193903"/>
            <a:ext cx="680212" cy="55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15636" y="636148"/>
            <a:ext cx="11246575" cy="633167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ВЫПИСКА ОБ ОСНОВНЫХ ХАРАКТЕРИСТИКАХ И ЗАРЕГИСТРИРОВАННЫХ ПРАВАХ НА ОБЪЕКТ НЕДВИЖИМОСТИ </a:t>
            </a:r>
          </a:p>
          <a:p>
            <a:pPr algn="just">
              <a:lnSpc>
                <a:spcPct val="10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 характеристиках объекта недвижимости: вид, кадастровый номер и дата его присвоения, адрес, площадь, целевое назначение, наименование, номер этажа, кадастровая стоимость, категория земель, виды разрешенного использования и т.д.;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об актуальных зарегистрированных правах на объект недвижимости (данные о правообладателях, вид, номер и дата государственной регистрации права);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 документах, на основании которых зарегистрировано право собственности.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Отражаются в выписке только в том случае, если запрос о предоставлении сведений представлен правообладателем объекта недвижимости или его законным представителем, а также лицом, имеющим доверенность от правообладателя или его законного представителя; 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об актуальных зарегистрированных ограничениях прав и обременениях объекта недвижимости (ипотека, аренда, арест, запрещение регистрации).</a:t>
            </a:r>
          </a:p>
          <a:p>
            <a:pPr algn="just">
              <a:lnSpc>
                <a:spcPct val="1000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ВЫПИСКА ОБ ОБЪЕКТЕ НЕДВИЖИМОСТИ</a:t>
            </a:r>
          </a:p>
          <a:p>
            <a:pPr algn="just">
              <a:lnSpc>
                <a:spcPct val="10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 характеристиках объекта недвижимости: вид, кадастровый номер и дата его присвоения, адрес, площадь, целевое назначение, наименование, номер этажа, кадастровая стоимость, категория земель, виды разрешенного использования и т.д.;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 о координатах характерных точек контура объекта недвижимости, описание местоположения границ земельного участка, сведения о частях объектов недвижимости и границах таких частей;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включении объекта недвижимости в реестр объектов культурного наследия;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 том, попадает ли земельный участок в границы охранной зоны или зоны с особыми условиями использования территории;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об актуальных зарегистрированных правах на объект недвижимости (данные о правообладателях, вид, номер и дата государственной регистрации права);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об актуальных зарегистрированных ограничениях прав и обременениях объекта недвижимости (ипотека, аренда, арест, запрещение регистрации).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573" y="236038"/>
            <a:ext cx="759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КРАТКОЕ СОДЕРЖАНИЕ ОСНОВНЫХ ВЫПИСОК </a:t>
            </a:r>
            <a:r>
              <a:rPr lang="ru-RU" sz="2000" b="1" dirty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ИЗ ЕГРН</a:t>
            </a:r>
          </a:p>
        </p:txBody>
      </p:sp>
    </p:spTree>
    <p:extLst>
      <p:ext uri="{BB962C8B-B14F-4D97-AF65-F5344CB8AC3E}">
        <p14:creationId xmlns:p14="http://schemas.microsoft.com/office/powerpoint/2010/main" val="245049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0" y="193903"/>
            <a:ext cx="680212" cy="55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4205" y="473809"/>
            <a:ext cx="11105317" cy="498422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ВЫПИСКА О ПЕРЕХОДЕ ПРАВ НА ОБЪЕКТ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НЕДВИЖИМОСТИ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 объекта недвижимости, его кадастровый номер, адрес;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Данные о каждом из правообладателей;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 зарегистрированного за каждым из правообладателей права, размер доли;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 и номер государственной регистрации права;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Дата, номер и основание государственной регистрации перехода (прекращения) права.</a:t>
            </a:r>
          </a:p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ВЫПИСКА О ЗАРЕГИСТРИРОВАННЫХ ДОГОВОРАХ УЧАСТИЯ В ДОЛЕВОМ СТРОИТЕЛЬСТВЕ</a:t>
            </a:r>
          </a:p>
          <a:p>
            <a:pPr algn="just">
              <a:lnSpc>
                <a:spcPct val="1000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Выписка выдается в отношении земельного участка, на котором создается объект недвижимого имущества, в состав которого входят жилые и нежилые помещения, являющиеся предметами договоров участия в долевом строительстве.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выписке указываются сведения о зарегистрированных договорах участия в долевом строительстве, договорах уступки прав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договору участия в долевом строительстве, сведения об объектах долевого строительства, об участниках, сведения о залоге прав требования участника долевого строительства, ином ограничении его прав.</a:t>
            </a:r>
          </a:p>
          <a:p>
            <a:pPr marL="285750" indent="-285750" algn="just">
              <a:lnSpc>
                <a:spcPct val="100000"/>
              </a:lnSpc>
            </a:pP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066" y="189739"/>
            <a:ext cx="759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КРАТКОЕ СОДЕРЖАНИЕ ОСНОВНЫХ ВЫПИСОК </a:t>
            </a:r>
            <a:r>
              <a:rPr lang="ru-RU" sz="2000" b="1" dirty="0">
                <a:solidFill>
                  <a:srgbClr val="060AAA"/>
                </a:solidFill>
                <a:latin typeface="Times New Roman" pitchFamily="18" charset="0"/>
                <a:cs typeface="Times New Roman" pitchFamily="18" charset="0"/>
              </a:rPr>
              <a:t>ИЗ ЕГРН</a:t>
            </a:r>
          </a:p>
        </p:txBody>
      </p:sp>
    </p:spTree>
    <p:extLst>
      <p:ext uri="{BB962C8B-B14F-4D97-AF65-F5344CB8AC3E}">
        <p14:creationId xmlns:p14="http://schemas.microsoft.com/office/powerpoint/2010/main" val="2619959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1365</Words>
  <Application>Microsoft Office PowerPoint</Application>
  <PresentationFormat>Произвольный</PresentationFormat>
  <Paragraphs>257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БЫСТРО, НЕ ВЫХОДЯ  ИЗ ДОМА И ПО СНИЖЕННОЙ ЦЕНЕ, ПОЛУЧИТЬ СВЕДЕНИЯ ОБ ОБЪЕКТАХ НЕДВИЖИМОСТИ  И ИХ ПРАВООБЛАДАТЕЛЯХ  </vt:lpstr>
      <vt:lpstr>Презентация PowerPoint</vt:lpstr>
      <vt:lpstr>Презентация PowerPoint</vt:lpstr>
      <vt:lpstr>КАК ПОЛУЧИТЬ СВЕДЕНИЯ ИЗ ЕГРН НА САЙТЕ  ФГБУ «ФЕДЕРАЛЬНАЯ КАДАСТРОВАЯ ПАЛАТА РОСРЕЕСТРА» посредством СЕРВИСА ПРЕДОСТАВЛЕНИЯ ВЫПИСОК ИЗ ЕГРН  </vt:lpstr>
      <vt:lpstr>КАК ПОЛУЧИТЬ ВЫПИСКУ ИЗ ЕГРН НА САЙТЕ  ГОСУСЛУГ  </vt:lpstr>
      <vt:lpstr>КАК ПОЛУЧИТЬ ВЫПИСКУ ИЗ ЕГРН  В ЛИЧНОМ КАБИНЕТЕ НА САЙТЕ РОСРЕЕСТРА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2021-08-11T18:14:11Z</dcterms:created>
  <dcterms:modified xsi:type="dcterms:W3CDTF">2021-10-19T11:14:20Z</dcterms:modified>
</cp:coreProperties>
</file>